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45" y="-18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C9E88-6FF0-4590-9602-FF2C97CE751B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3036C-D59A-4A52-AFCA-B704685FD09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3036C-D59A-4A52-AFCA-B704685FD0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62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414042"/>
                </a:solidFill>
                <a:latin typeface="EYInterstate"/>
                <a:cs typeface="EYInterst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414042"/>
                </a:solidFill>
                <a:latin typeface="EYInterstate Light"/>
                <a:cs typeface="EYInterstate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414042"/>
                </a:solidFill>
                <a:latin typeface="EYInterstate"/>
                <a:cs typeface="EYInterst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414042"/>
                </a:solidFill>
                <a:latin typeface="EYInterstate"/>
                <a:cs typeface="EYInterst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5764" y="787138"/>
            <a:ext cx="3039745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14042"/>
                </a:solidFill>
                <a:latin typeface="EYInterstate"/>
                <a:cs typeface="EYInterst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6180" y="4162305"/>
            <a:ext cx="3814445" cy="2403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414042"/>
                </a:solidFill>
                <a:latin typeface="EYInterstate Light"/>
                <a:cs typeface="EYInterstate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0081" y="10284293"/>
            <a:ext cx="83121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5"/>
              </a:lnSpc>
            </a:pPr>
            <a:r>
              <a:rPr sz="900" spc="0" dirty="0">
                <a:solidFill>
                  <a:srgbClr val="58595B"/>
                </a:solidFill>
                <a:latin typeface="EYInterstate"/>
                <a:cs typeface="EYInterstate"/>
              </a:rPr>
              <a:t>EY </a:t>
            </a:r>
            <a:r>
              <a:rPr sz="900" spc="5" dirty="0">
                <a:solidFill>
                  <a:srgbClr val="58595B"/>
                </a:solidFill>
                <a:latin typeface="EYInterstate"/>
                <a:cs typeface="EYInterstate"/>
              </a:rPr>
              <a:t>2018 </a:t>
            </a:r>
            <a:r>
              <a:rPr sz="1200" b="1" spc="-5" dirty="0">
                <a:solidFill>
                  <a:srgbClr val="58595B"/>
                </a:solidFill>
                <a:latin typeface="EYInterstate"/>
                <a:cs typeface="EYInterstate"/>
              </a:rPr>
              <a:t>|</a:t>
            </a:r>
            <a:r>
              <a:rPr sz="1200" b="1" spc="225" dirty="0">
                <a:solidFill>
                  <a:srgbClr val="58595B"/>
                </a:solidFill>
                <a:latin typeface="EYInterstate"/>
                <a:cs typeface="EYInterstate"/>
              </a:rPr>
              <a:t> </a:t>
            </a:r>
            <a:r>
              <a:rPr sz="1200" b="1" spc="-10" dirty="0">
                <a:solidFill>
                  <a:srgbClr val="58595B"/>
                </a:solidFill>
                <a:latin typeface="EYInterstate Light"/>
                <a:cs typeface="EYInterstate Light"/>
              </a:rPr>
              <a:t>51</a:t>
            </a:r>
            <a:endParaRPr sz="1200">
              <a:latin typeface="EYInterstate Light"/>
              <a:cs typeface="EYInterstate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0115994"/>
            <a:ext cx="7559992" cy="576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24267" y="10284293"/>
            <a:ext cx="56070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5"/>
              </a:lnSpc>
            </a:pPr>
            <a:r>
              <a:rPr sz="900" spc="0" dirty="0">
                <a:solidFill>
                  <a:srgbClr val="58595B"/>
                </a:solidFill>
                <a:latin typeface="EYInterstate"/>
                <a:cs typeface="EYInterstate"/>
              </a:rPr>
              <a:t>EY </a:t>
            </a:r>
            <a:r>
              <a:rPr sz="900" spc="5" dirty="0">
                <a:solidFill>
                  <a:srgbClr val="58595B"/>
                </a:solidFill>
                <a:latin typeface="EYInterstate"/>
                <a:cs typeface="EYInterstate"/>
              </a:rPr>
              <a:t>2018</a:t>
            </a:r>
            <a:r>
              <a:rPr sz="900" spc="-55" dirty="0">
                <a:solidFill>
                  <a:srgbClr val="58595B"/>
                </a:solidFill>
                <a:latin typeface="EYInterstate"/>
                <a:cs typeface="EYInterstate"/>
              </a:rPr>
              <a:t> </a:t>
            </a:r>
            <a:r>
              <a:rPr sz="1200" b="1" spc="-5" dirty="0">
                <a:solidFill>
                  <a:srgbClr val="58595B"/>
                </a:solidFill>
                <a:latin typeface="EYInterstate"/>
                <a:cs typeface="EYInterstate"/>
              </a:rPr>
              <a:t>|</a:t>
            </a:r>
            <a:endParaRPr sz="1200">
              <a:latin typeface="EYInterstate"/>
              <a:cs typeface="EYInterstat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0103305"/>
            <a:ext cx="7560005" cy="5886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11600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005" y="0"/>
                </a:lnTo>
              </a:path>
            </a:pathLst>
          </a:custGeom>
          <a:ln w="254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507590" y="10265516"/>
            <a:ext cx="58610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0" dirty="0">
                <a:solidFill>
                  <a:srgbClr val="58595B"/>
                </a:solidFill>
                <a:latin typeface="EYInterstate"/>
                <a:cs typeface="EYInterstate"/>
              </a:rPr>
              <a:t>EY </a:t>
            </a:r>
            <a:r>
              <a:rPr sz="900" spc="5" dirty="0">
                <a:solidFill>
                  <a:srgbClr val="58595B"/>
                </a:solidFill>
                <a:latin typeface="EYInterstate"/>
                <a:cs typeface="EYInterstate"/>
              </a:rPr>
              <a:t>201</a:t>
            </a:r>
            <a:r>
              <a:rPr lang="es-ES" sz="900" spc="5" dirty="0">
                <a:solidFill>
                  <a:srgbClr val="58595B"/>
                </a:solidFill>
                <a:latin typeface="EYInterstate"/>
                <a:cs typeface="EYInterstate"/>
              </a:rPr>
              <a:t>9</a:t>
            </a:r>
            <a:r>
              <a:rPr sz="900" spc="-45" dirty="0">
                <a:solidFill>
                  <a:srgbClr val="58595B"/>
                </a:solidFill>
                <a:latin typeface="EYInterstate"/>
                <a:cs typeface="EYInterstate"/>
              </a:rPr>
              <a:t> </a:t>
            </a:r>
            <a:r>
              <a:rPr sz="1200" b="1" spc="-5" dirty="0">
                <a:solidFill>
                  <a:srgbClr val="58595B"/>
                </a:solidFill>
                <a:latin typeface="EYInterstate"/>
                <a:cs typeface="EYInterstate"/>
              </a:rPr>
              <a:t>|</a:t>
            </a:r>
            <a:endParaRPr sz="1200" dirty="0">
              <a:latin typeface="EYInterstate"/>
              <a:cs typeface="EYInterstat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05978" y="7335138"/>
            <a:ext cx="45719" cy="1156335"/>
          </a:xfrm>
          <a:custGeom>
            <a:avLst/>
            <a:gdLst/>
            <a:ahLst/>
            <a:cxnLst/>
            <a:rect l="l" t="t" r="r" b="b"/>
            <a:pathLst>
              <a:path h="1156334">
                <a:moveTo>
                  <a:pt x="0" y="0"/>
                </a:moveTo>
                <a:lnTo>
                  <a:pt x="0" y="115626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1421" y="6660260"/>
            <a:ext cx="501650" cy="643255"/>
          </a:xfrm>
          <a:custGeom>
            <a:avLst/>
            <a:gdLst/>
            <a:ahLst/>
            <a:cxnLst/>
            <a:rect l="l" t="t" r="r" b="b"/>
            <a:pathLst>
              <a:path w="501650" h="643254">
                <a:moveTo>
                  <a:pt x="0" y="642696"/>
                </a:moveTo>
                <a:lnTo>
                  <a:pt x="501027" y="642696"/>
                </a:lnTo>
                <a:lnTo>
                  <a:pt x="501027" y="0"/>
                </a:lnTo>
                <a:lnTo>
                  <a:pt x="0" y="0"/>
                </a:lnTo>
                <a:lnTo>
                  <a:pt x="0" y="642696"/>
                </a:lnTo>
                <a:close/>
              </a:path>
            </a:pathLst>
          </a:custGeom>
          <a:ln w="99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F3607C-963E-411A-B719-C8518F359F7B}"/>
              </a:ext>
            </a:extLst>
          </p:cNvPr>
          <p:cNvSpPr txBox="1"/>
          <p:nvPr/>
        </p:nvSpPr>
        <p:spPr>
          <a:xfrm>
            <a:off x="626857" y="705903"/>
            <a:ext cx="74159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EYInterstate" panose="02000503020000020004" pitchFamily="2" charset="0"/>
              </a:rPr>
              <a:t>Foto</a:t>
            </a:r>
          </a:p>
          <a:p>
            <a:pPr algn="ctr"/>
            <a:endParaRPr lang="es-ES" sz="1600" dirty="0">
              <a:latin typeface="EYInterstate" panose="02000503020000020004" pitchFamily="2" charset="0"/>
            </a:endParaRPr>
          </a:p>
          <a:p>
            <a:pPr algn="ctr"/>
            <a:endParaRPr lang="es-ES" sz="1600" dirty="0">
              <a:latin typeface="EYInterstate" panose="02000503020000020004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7C7764-0704-450F-9D5B-2C7A99EE6B87}"/>
              </a:ext>
            </a:extLst>
          </p:cNvPr>
          <p:cNvSpPr txBox="1"/>
          <p:nvPr/>
        </p:nvSpPr>
        <p:spPr>
          <a:xfrm>
            <a:off x="1429632" y="619631"/>
            <a:ext cx="30915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latin typeface="EYInterstate" panose="02000503020000020004" pitchFamily="2" charset="0"/>
              </a:rPr>
              <a:t>Alejandro De Navarrete</a:t>
            </a:r>
          </a:p>
          <a:p>
            <a:endParaRPr lang="es-ES" sz="900" dirty="0">
              <a:latin typeface="EYInterstate" panose="02000503020000020004" pitchFamily="2" charset="0"/>
            </a:endParaRPr>
          </a:p>
          <a:p>
            <a:r>
              <a:rPr lang="es-ES" sz="1000" b="1" dirty="0">
                <a:latin typeface="EYInterstate" panose="02000503020000020004" pitchFamily="2" charset="0"/>
              </a:rPr>
              <a:t>Socio de la división de Auditoría de Seguros</a:t>
            </a:r>
          </a:p>
          <a:p>
            <a:endParaRPr lang="es-ES" sz="900" b="1" dirty="0">
              <a:solidFill>
                <a:srgbClr val="002060"/>
              </a:solidFill>
              <a:latin typeface="EYInterstate" panose="02000503020000020004" pitchFamily="2" charset="0"/>
            </a:endParaRPr>
          </a:p>
          <a:p>
            <a:r>
              <a:rPr lang="es-ES" sz="1100" dirty="0">
                <a:latin typeface="EYInterstate" panose="02000503020000020004" pitchFamily="2" charset="0"/>
              </a:rPr>
              <a:t>alejandro.de-naverrete@ar.ey.com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7B8B51-76D8-488F-BA9F-4CCDDB5559BF}"/>
              </a:ext>
            </a:extLst>
          </p:cNvPr>
          <p:cNvGrpSpPr/>
          <p:nvPr/>
        </p:nvGrpSpPr>
        <p:grpSpPr>
          <a:xfrm>
            <a:off x="593419" y="1833625"/>
            <a:ext cx="2602560" cy="643294"/>
            <a:chOff x="577514" y="2186562"/>
            <a:chExt cx="2212431" cy="6432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B6BDE0-3AA9-49E9-B451-7E23049668D5}"/>
                </a:ext>
              </a:extLst>
            </p:cNvPr>
            <p:cNvSpPr txBox="1"/>
            <p:nvPr/>
          </p:nvSpPr>
          <p:spPr>
            <a:xfrm>
              <a:off x="577516" y="2186562"/>
              <a:ext cx="2212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dirty="0">
                  <a:latin typeface="EYInterstate" panose="02000503020000020004" pitchFamily="2" charset="0"/>
                </a:rPr>
                <a:t>Años de experiencia  </a:t>
              </a:r>
              <a:r>
                <a:rPr lang="es-ES" sz="1200" b="1" dirty="0">
                  <a:latin typeface="EYInterstate" panose="02000503020000020004" pitchFamily="2" charset="0"/>
                </a:rPr>
                <a:t>28</a:t>
              </a:r>
              <a:endParaRPr lang="es-ES" sz="1100" b="1" dirty="0">
                <a:latin typeface="EYInterstate" panose="02000503020000020004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11A37FC-55C7-4D93-A1CE-6CC846C99059}"/>
                </a:ext>
              </a:extLst>
            </p:cNvPr>
            <p:cNvSpPr txBox="1"/>
            <p:nvPr/>
          </p:nvSpPr>
          <p:spPr>
            <a:xfrm>
              <a:off x="577515" y="2383402"/>
              <a:ext cx="221242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dirty="0">
                  <a:latin typeface="EYInterstate" panose="02000503020000020004" pitchFamily="2" charset="0"/>
                </a:rPr>
                <a:t>Ubicación: Buenos Aires, Argentina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6386B17-251F-4390-9065-ABED9BC51EE9}"/>
                </a:ext>
              </a:extLst>
            </p:cNvPr>
            <p:cNvSpPr txBox="1"/>
            <p:nvPr/>
          </p:nvSpPr>
          <p:spPr>
            <a:xfrm>
              <a:off x="577514" y="2568246"/>
              <a:ext cx="22124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1100" dirty="0">
                <a:latin typeface="EYInterstate" panose="02000503020000020004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513DB6D-1AF3-4960-B734-EA96A0330B7F}"/>
              </a:ext>
            </a:extLst>
          </p:cNvPr>
          <p:cNvSpPr txBox="1"/>
          <p:nvPr/>
        </p:nvSpPr>
        <p:spPr>
          <a:xfrm>
            <a:off x="651421" y="2323339"/>
            <a:ext cx="59188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AR" sz="1100" dirty="0">
                <a:latin typeface="EYInterstate Light" panose="02000506000000020004" pitchFamily="2" charset="0"/>
              </a:rPr>
              <a:t>Alejandro coordina el grupo de socios de auditoría del sector de Seguros y es el Líder de Auditoría Digital de la oficina en Buenos Aires.</a:t>
            </a:r>
          </a:p>
          <a:p>
            <a:pPr marL="228600" indent="-228600">
              <a:buFont typeface="+mj-lt"/>
              <a:buAutoNum type="arabicPeriod"/>
            </a:pPr>
            <a:endParaRPr lang="es-AR" sz="1100" dirty="0">
              <a:latin typeface="EYInterstate Light" panose="02000506000000020004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AR" sz="1100" dirty="0">
                <a:latin typeface="EYInterstate Light" panose="02000506000000020004" pitchFamily="2" charset="0"/>
              </a:rPr>
              <a:t>Cuenta con más de 28 años de experiencia profesional local e internacional en auditorías y asesoramiento contable y regulatorio en los sectores de Seguros, Pensiones y Salud. Dentro de su experiencia, adicionalmente a la auditoría de estados financieros bajo distintas regulaciones (local, IFRS, US GAAP), se encuentran: </a:t>
            </a:r>
            <a:r>
              <a:rPr lang="es-AR" sz="1100" dirty="0">
                <a:solidFill>
                  <a:srgbClr val="000000"/>
                </a:solidFill>
                <a:latin typeface="EYInterstate Light" pitchFamily="2" charset="0"/>
                <a:cs typeface="Arial" charset="0"/>
              </a:rPr>
              <a:t>el asesoramiento en la implementación de SOX, </a:t>
            </a:r>
            <a:r>
              <a:rPr lang="es-AR" sz="1100" dirty="0">
                <a:latin typeface="EYInterstate Light" panose="02000506000000020004" pitchFamily="2" charset="0"/>
              </a:rPr>
              <a:t>brindar soporte al </a:t>
            </a:r>
            <a:r>
              <a:rPr lang="es-AR" sz="1100" i="1" dirty="0">
                <a:latin typeface="EYInterstate Light" panose="02000506000000020004" pitchFamily="2" charset="0"/>
              </a:rPr>
              <a:t>Capital </a:t>
            </a:r>
            <a:r>
              <a:rPr lang="es-AR" sz="1100" i="1" dirty="0" err="1">
                <a:latin typeface="EYInterstate Light" panose="02000506000000020004" pitchFamily="2" charset="0"/>
              </a:rPr>
              <a:t>Markets</a:t>
            </a:r>
            <a:r>
              <a:rPr lang="es-AR" sz="1100" i="1" dirty="0">
                <a:latin typeface="EYInterstate Light" panose="02000506000000020004" pitchFamily="2" charset="0"/>
              </a:rPr>
              <a:t> Center </a:t>
            </a:r>
            <a:r>
              <a:rPr lang="es-AR" sz="1100" dirty="0">
                <a:latin typeface="EYInterstate Light" panose="02000506000000020004" pitchFamily="2" charset="0"/>
              </a:rPr>
              <a:t>en temas específicos del sector asegurador, brindar soporte a los clientes en temas técnicos a presentar a los reguladores, asesorar en sistemas de información focalizados en el manejo de siniestros (seguros), evaluar e implementar métodos estadísticos de IBNR/IBNER.</a:t>
            </a:r>
            <a:r>
              <a:rPr lang="es-AR" sz="1100" dirty="0">
                <a:solidFill>
                  <a:srgbClr val="000000"/>
                </a:solidFill>
                <a:latin typeface="EYInterstate Light" pitchFamily="2" charset="0"/>
                <a:cs typeface="Arial" charset="0"/>
              </a:rPr>
              <a:t> Participa además en la Revisión de Auditoría de Calidad (AQR) de la Firma. Miembro del Equipo de IFRS de EY que se especializa en seguros y del Grupo de Trabajo de Seguros y Salud según NIIF mundial.</a:t>
            </a:r>
            <a:endParaRPr lang="es-AR" sz="1100" dirty="0">
              <a:latin typeface="EYInterstate Light" panose="02000506000000020004" pitchFamily="2" charset="0"/>
            </a:endParaRPr>
          </a:p>
          <a:p>
            <a:pPr marL="228600" indent="-228600">
              <a:buFont typeface="+mj-lt"/>
              <a:buAutoNum type="arabicPeriod"/>
            </a:pPr>
            <a:endParaRPr lang="es-AR" sz="1100" dirty="0">
              <a:solidFill>
                <a:srgbClr val="000000"/>
              </a:solidFill>
              <a:latin typeface="EYInterstate Light" panose="02000506000000020004" pitchFamily="2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Ha realizado varias presentaciones y participado como orador en seminarios sobre seguros y fondos de pensión, y sus trabajos fueron publicados en revistas relacionadas. También actúa como consultor en AVIRA (Aseguradores de Vida de la República Argentina).</a:t>
            </a:r>
          </a:p>
          <a:p>
            <a:pPr marL="228600" indent="-228600">
              <a:buFont typeface="+mj-lt"/>
              <a:buAutoNum type="arabicPeriod"/>
            </a:pPr>
            <a:endParaRPr lang="es-AR" sz="1100" dirty="0">
              <a:solidFill>
                <a:srgbClr val="000000"/>
              </a:solidFill>
              <a:latin typeface="EYInterstate Light" panose="02000506000000020004" pitchFamily="2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Actualmente participa como consultor en el proyecto de la Superintendencia de Seguros de la Nación para adoptar las IFRS como norma contable para las aseguradoras y reaseguradoras.</a:t>
            </a:r>
          </a:p>
          <a:p>
            <a:pPr marL="228600" indent="-228600">
              <a:buFont typeface="+mj-lt"/>
              <a:buAutoNum type="arabicPeriod"/>
            </a:pPr>
            <a:endParaRPr lang="es-AR" sz="1100" dirty="0">
              <a:solidFill>
                <a:srgbClr val="000000"/>
              </a:solidFill>
              <a:latin typeface="EYInterstate Light" panose="02000506000000020004" pitchFamily="2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Las principales compañías con las que trabajó son</a:t>
            </a:r>
            <a:r>
              <a:rPr lang="es-AR" sz="110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: ACG, </a:t>
            </a:r>
            <a:r>
              <a:rPr lang="en-US" sz="110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AON </a:t>
            </a:r>
            <a:r>
              <a:rPr lang="en-US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Group, Assurant</a:t>
            </a: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, BBVA Seguros, Berkley Seguros, </a:t>
            </a:r>
            <a:r>
              <a:rPr lang="es-AR" sz="1100" dirty="0" err="1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Cardif</a:t>
            </a: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 Seguros, CNP </a:t>
            </a:r>
            <a:r>
              <a:rPr lang="es-AR" sz="1100" dirty="0" err="1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Assurance</a:t>
            </a: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, HDI, ING – Orígenes, La Caja – Generali, MAPFRE, MetLife, Nación Seguros, Provincia Seguros, SMG, Seguros SURA, </a:t>
            </a:r>
            <a:r>
              <a:rPr lang="en-US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The Warranty Group y </a:t>
            </a:r>
            <a:r>
              <a:rPr lang="es-AR" sz="1100" dirty="0" err="1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Zurich</a:t>
            </a:r>
            <a:r>
              <a:rPr lang="es-AR" sz="1100" dirty="0">
                <a:solidFill>
                  <a:srgbClr val="000000"/>
                </a:solidFill>
                <a:latin typeface="EYInterstate Light" panose="02000506000000020004" pitchFamily="2" charset="0"/>
                <a:cs typeface="Arial" charset="0"/>
              </a:rPr>
              <a:t> – QBE entre otros. </a:t>
            </a:r>
          </a:p>
          <a:p>
            <a:endParaRPr lang="es-AR" sz="1100" dirty="0">
              <a:solidFill>
                <a:srgbClr val="000000"/>
              </a:solidFill>
              <a:latin typeface="EYInterstate Light" panose="02000506000000020004" pitchFamily="2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endParaRPr lang="es-ES" sz="1100" dirty="0">
              <a:solidFill>
                <a:srgbClr val="FF0000"/>
              </a:solidFill>
              <a:latin typeface="EYInterstate" panose="02000503020000020004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3D634EB-1A2A-4CE8-A655-ECE051D8AB4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8" r="4006"/>
          <a:stretch/>
        </p:blipFill>
        <p:spPr>
          <a:xfrm>
            <a:off x="627220" y="641345"/>
            <a:ext cx="830827" cy="93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80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357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EYInterstate</vt:lpstr>
      <vt:lpstr>EYInterstate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Fundación  Bancaria ”la Caixa”  y Grupo Criteria</dc:title>
  <dc:creator>Rosana Rumschisky Terminiello</dc:creator>
  <cp:lastModifiedBy>Alejandro De Navarrete</cp:lastModifiedBy>
  <cp:revision>43</cp:revision>
  <dcterms:created xsi:type="dcterms:W3CDTF">2018-06-28T14:56:45Z</dcterms:created>
  <dcterms:modified xsi:type="dcterms:W3CDTF">2019-10-17T17:11:15Z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2018-06-28T00:00:00Z</vt:filetime>
  </property>
</Properties>
</file>