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12"/>
  </p:notesMasterIdLst>
  <p:handoutMasterIdLst>
    <p:handoutMasterId r:id="rId13"/>
  </p:handoutMasterIdLst>
  <p:sldIdLst>
    <p:sldId id="266" r:id="rId5"/>
    <p:sldId id="309" r:id="rId6"/>
    <p:sldId id="316" r:id="rId7"/>
    <p:sldId id="317" r:id="rId8"/>
    <p:sldId id="318" r:id="rId9"/>
    <p:sldId id="312" r:id="rId10"/>
    <p:sldId id="32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88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5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68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18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88D40-B6D7-5A49-A28B-1086F1376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5512EB-EF1F-CE3B-1B19-CB6F8C6837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DBA7EA-E23D-579D-0859-EC0C3C33CF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D37547-889C-6CFC-1576-39E799EFBA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23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5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134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178" y="1361923"/>
            <a:ext cx="6623040" cy="1421898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A5BF-04A6-2B17-0703-8419C4DB97F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7399" y="2916772"/>
            <a:ext cx="6622819" cy="2852639"/>
          </a:xfrm>
        </p:spPr>
        <p:txBody>
          <a:bodyPr anchor="t"/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2000" b="0"/>
            </a:lvl1pPr>
            <a:lvl2pPr>
              <a:lnSpc>
                <a:spcPct val="125000"/>
              </a:lnSpc>
              <a:spcAft>
                <a:spcPts val="600"/>
              </a:spcAft>
              <a:defRPr/>
            </a:lvl2pPr>
            <a:lvl3pPr>
              <a:lnSpc>
                <a:spcPct val="125000"/>
              </a:lnSpc>
              <a:spcAft>
                <a:spcPts val="600"/>
              </a:spcAft>
              <a:defRPr/>
            </a:lvl3pPr>
            <a:lvl4pPr>
              <a:lnSpc>
                <a:spcPct val="125000"/>
              </a:lnSpc>
              <a:spcAft>
                <a:spcPts val="600"/>
              </a:spcAft>
              <a:defRPr/>
            </a:lvl4pPr>
            <a:lvl5pPr>
              <a:lnSpc>
                <a:spcPct val="125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6532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182CF530-D736-4104-8678-850EEDF9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7178" y="6309360"/>
            <a:ext cx="662304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Date Placeholder 5">
            <a:extLst>
              <a:ext uri="{FF2B5EF4-FFF2-40B4-BE49-F238E27FC236}">
                <a16:creationId xmlns:a16="http://schemas.microsoft.com/office/drawing/2014/main" id="{8DEDB7CE-711E-4E43-9450-4C7BECE2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79537" y="6309360"/>
            <a:ext cx="1885598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9">
            <a:extLst>
              <a:ext uri="{FF2B5EF4-FFF2-40B4-BE49-F238E27FC236}">
                <a16:creationId xmlns:a16="http://schemas.microsoft.com/office/drawing/2014/main" id="{F5D9588C-9E6B-42F6-8B42-D1838862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79D74E-6357-D3E7-30C0-09B4B82BA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3482" y="1095507"/>
            <a:ext cx="3997653" cy="5016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3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C341663-7159-49AD-AAF3-4B3C490D8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0F2EB12-394C-40E4-9186-CBD6635B5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77552" y="0"/>
            <a:ext cx="751444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53F9468C-8821-4670-9C7C-78E7D75861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1023" y="167463"/>
            <a:ext cx="6408058" cy="158089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78806-0532-B92A-4326-73941B4232E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0" y="0"/>
            <a:ext cx="4613275" cy="685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3D2425-8E71-4C9D-8737-018CE4452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21655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EB24183-BE19-B810-4EF4-D9959CAD150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140405" y="1959427"/>
            <a:ext cx="6408665" cy="4161653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  <a:lvl2pPr>
              <a:lnSpc>
                <a:spcPct val="100000"/>
              </a:lnSpc>
              <a:spcAft>
                <a:spcPts val="600"/>
              </a:spcAft>
              <a:defRPr sz="1800"/>
            </a:lvl2pPr>
            <a:lvl3pPr>
              <a:lnSpc>
                <a:spcPct val="100000"/>
              </a:lnSpc>
              <a:spcAft>
                <a:spcPts val="600"/>
              </a:spcAft>
              <a:defRPr sz="1800"/>
            </a:lvl3pPr>
            <a:lvl4pPr>
              <a:lnSpc>
                <a:spcPct val="100000"/>
              </a:lnSpc>
              <a:spcAft>
                <a:spcPts val="600"/>
              </a:spcAft>
              <a:defRPr sz="1800"/>
            </a:lvl4pPr>
            <a:lvl5pPr>
              <a:lnSpc>
                <a:spcPct val="100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15B6AB-EFBA-3087-EC3D-8DA945B7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40405" y="6309360"/>
            <a:ext cx="3982428" cy="457200"/>
          </a:xfrm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pPr algn="l"/>
            <a:r>
              <a:rPr lang="en-US" dirty="0"/>
              <a:t>Presentation Title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A3371A6-1409-7906-744F-59D906DF67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38415" y="6309360"/>
            <a:ext cx="1215204" cy="457200"/>
          </a:xfrm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9/8/20XX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546652F-6212-09E9-1A75-28F7C8EEF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18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2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30FB3D5A-25E2-453F-A78E-0A20BDCE8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796342-0E80-4F8E-9563-9F5EDFC0D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9B2F5D-C3BA-453E-8F4D-97074F48C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2D50E3-A27A-4AF6-928B-286E7BDB4B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2" y="4873752"/>
            <a:ext cx="10013709" cy="103327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778233C-CCEC-FC64-A709-616569B37D2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502269"/>
            <a:ext cx="4753581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7FEFA15-354D-6389-9102-922A664A73A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966630" y="502269"/>
            <a:ext cx="4753581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74FDF0-F4BE-433D-86EE-9E1832D43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DFCD07-1301-45ED-B326-449ECFADE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5DA270-E83F-4CC8-9DA6-27CA3AEC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7804587-2E59-4D83-B86E-83ADAE4F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339F117-3072-4F0C-8D1D-E5DC918C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06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2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30FB3D5A-25E2-453F-A78E-0A20BDCE8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796342-0E80-4F8E-9563-9F5EDFC0D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9B2F5D-C3BA-453E-8F4D-97074F48C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2D50E3-A27A-4AF6-928B-286E7BDB4B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2" y="4873752"/>
            <a:ext cx="10013709" cy="103327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74FDF0-F4BE-433D-86EE-9E1832D43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DFCD07-1301-45ED-B326-449ECFADE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F875EEC-3E6C-5B97-FFE8-0D1ECAAAE98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35372" y="462243"/>
            <a:ext cx="3098425" cy="3866324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1178" indent="0">
              <a:lnSpc>
                <a:spcPct val="125000"/>
              </a:lnSpc>
              <a:spcAft>
                <a:spcPts val="600"/>
              </a:spcAft>
              <a:buNone/>
              <a:defRPr sz="1800"/>
            </a:lvl2pPr>
            <a:lvl3pPr marL="566928" indent="0">
              <a:lnSpc>
                <a:spcPct val="125000"/>
              </a:lnSpc>
              <a:spcAft>
                <a:spcPts val="600"/>
              </a:spcAft>
              <a:buNone/>
              <a:defRPr sz="1800"/>
            </a:lvl3pPr>
            <a:lvl4pPr marL="850392" indent="0">
              <a:lnSpc>
                <a:spcPct val="125000"/>
              </a:lnSpc>
              <a:spcAft>
                <a:spcPts val="600"/>
              </a:spcAft>
              <a:buNone/>
              <a:defRPr sz="1800"/>
            </a:lvl4pPr>
            <a:lvl5pPr marL="1133856" indent="0">
              <a:lnSpc>
                <a:spcPct val="125000"/>
              </a:lnSpc>
              <a:spcAft>
                <a:spcPts val="600"/>
              </a:spcAft>
              <a:buNone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able Placeholder 7">
            <a:extLst>
              <a:ext uri="{FF2B5EF4-FFF2-40B4-BE49-F238E27FC236}">
                <a16:creationId xmlns:a16="http://schemas.microsoft.com/office/drawing/2014/main" id="{0C5070DA-50C2-065D-00B0-3B12070D77E7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5075238" y="461735"/>
            <a:ext cx="6473842" cy="3867150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F8DD265-980F-4708-EDDF-3130F434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5DA270-E83F-4CC8-9DA6-27CA3AEC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339F117-3072-4F0C-8D1D-E5DC918C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31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701" r:id="rId13"/>
    <p:sldLayoutId id="2147483703" r:id="rId14"/>
    <p:sldLayoutId id="2147483706" r:id="rId15"/>
    <p:sldLayoutId id="2147483682" r:id="rId16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FDE6B89-9484-4E50-8387-C55E031D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>
                <a:solidFill>
                  <a:schemeClr val="bg1"/>
                </a:solidFill>
              </a:rPr>
              <a:t>I.A.D.A. – Agenda 2025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EB58E2-A9A0-481A-8B5B-381B836CE4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35371" y="2702257"/>
            <a:ext cx="9935571" cy="3426158"/>
          </a:xfrm>
        </p:spPr>
        <p:txBody>
          <a:bodyPr vert="horz" lIns="109728" tIns="109728" rIns="109728" bIns="91440" rtlCol="0" anchor="t">
            <a:normAutofit/>
          </a:bodyPr>
          <a:lstStyle/>
          <a:p>
            <a:pPr>
              <a:lnSpc>
                <a:spcPct val="140000"/>
              </a:lnSpc>
            </a:pPr>
            <a:r>
              <a:rPr lang="en-US" dirty="0"/>
              <a:t>1- </a:t>
            </a:r>
            <a:r>
              <a:rPr lang="en-US" dirty="0" err="1"/>
              <a:t>Actividades</a:t>
            </a:r>
            <a:r>
              <a:rPr lang="en-US" dirty="0"/>
              <a:t> </a:t>
            </a:r>
            <a:r>
              <a:rPr lang="en-US" dirty="0" err="1"/>
              <a:t>anuales</a:t>
            </a:r>
            <a:r>
              <a:rPr lang="en-US" dirty="0"/>
              <a:t> </a:t>
            </a:r>
            <a:r>
              <a:rPr lang="en-US" dirty="0" err="1"/>
              <a:t>permanentes</a:t>
            </a:r>
            <a:endParaRPr lang="en-US" dirty="0"/>
          </a:p>
          <a:p>
            <a:pPr>
              <a:lnSpc>
                <a:spcPct val="140000"/>
              </a:lnSpc>
            </a:pPr>
            <a:r>
              <a:rPr lang="en-US" dirty="0"/>
              <a:t>2- Encuentro </a:t>
            </a:r>
            <a:r>
              <a:rPr lang="en-US" dirty="0" err="1"/>
              <a:t>Anual</a:t>
            </a:r>
            <a:r>
              <a:rPr lang="en-US" dirty="0"/>
              <a:t>: Neuquén, </a:t>
            </a:r>
            <a:r>
              <a:rPr lang="en-US" dirty="0" err="1"/>
              <a:t>visita</a:t>
            </a:r>
            <a:r>
              <a:rPr lang="en-US" dirty="0"/>
              <a:t> a Vaca </a:t>
            </a:r>
            <a:r>
              <a:rPr lang="en-US" dirty="0" err="1"/>
              <a:t>Muerta</a:t>
            </a:r>
            <a:endParaRPr lang="en-US" dirty="0"/>
          </a:p>
          <a:p>
            <a:pPr>
              <a:lnSpc>
                <a:spcPct val="140000"/>
              </a:lnSpc>
            </a:pPr>
            <a:r>
              <a:rPr lang="en-US" dirty="0"/>
              <a:t>3- </a:t>
            </a:r>
            <a:r>
              <a:rPr lang="en-US" dirty="0" err="1"/>
              <a:t>Propuestas</a:t>
            </a:r>
            <a:r>
              <a:rPr lang="en-US" dirty="0"/>
              <a:t> </a:t>
            </a:r>
            <a:r>
              <a:rPr lang="en-US" dirty="0" err="1"/>
              <a:t>socios</a:t>
            </a:r>
            <a:r>
              <a:rPr lang="en-US" dirty="0"/>
              <a:t>: Charlas a </a:t>
            </a:r>
            <a:r>
              <a:rPr lang="en-US" dirty="0" err="1"/>
              <a:t>beneficio</a:t>
            </a:r>
            <a:r>
              <a:rPr lang="en-US" dirty="0"/>
              <a:t> de Bahía Blanca</a:t>
            </a:r>
          </a:p>
          <a:p>
            <a:pPr>
              <a:lnSpc>
                <a:spcPct val="140000"/>
              </a:lnSpc>
            </a:pPr>
            <a:r>
              <a:rPr lang="en-US" dirty="0"/>
              <a:t>4- </a:t>
            </a:r>
            <a:r>
              <a:rPr lang="en-US" dirty="0" err="1"/>
              <a:t>Otros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9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B65A9-1ACB-EE49-7672-A927F8F3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7030" y="167463"/>
            <a:ext cx="9742052" cy="1580890"/>
          </a:xfrm>
        </p:spPr>
        <p:txBody>
          <a:bodyPr/>
          <a:lstStyle/>
          <a:p>
            <a:r>
              <a:rPr lang="es-AR" dirty="0"/>
              <a:t>1- Actividades anuales IADA</a:t>
            </a:r>
            <a:r>
              <a:rPr lang="en-US" dirty="0"/>
              <a:t> 2025: 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364460-76EC-EE4B-E0DF-FE87E7117D74}"/>
              </a:ext>
            </a:extLst>
          </p:cNvPr>
          <p:cNvGrpSpPr/>
          <p:nvPr/>
        </p:nvGrpSpPr>
        <p:grpSpPr>
          <a:xfrm>
            <a:off x="882313" y="1846156"/>
            <a:ext cx="10600872" cy="4837910"/>
            <a:chOff x="882313" y="1846156"/>
            <a:chExt cx="10600872" cy="483791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3EA5232-3B59-6100-6A34-CAF28CEB852C}"/>
                </a:ext>
              </a:extLst>
            </p:cNvPr>
            <p:cNvSpPr/>
            <p:nvPr/>
          </p:nvSpPr>
          <p:spPr>
            <a:xfrm rot="16200000">
              <a:off x="-610182" y="4392899"/>
              <a:ext cx="3783663" cy="798671"/>
            </a:xfrm>
            <a:custGeom>
              <a:avLst/>
              <a:gdLst>
                <a:gd name="connsiteX0" fmla="*/ 0 w 3783663"/>
                <a:gd name="connsiteY0" fmla="*/ 0 h 798671"/>
                <a:gd name="connsiteX1" fmla="*/ 3783663 w 3783663"/>
                <a:gd name="connsiteY1" fmla="*/ 0 h 798671"/>
                <a:gd name="connsiteX2" fmla="*/ 3783663 w 3783663"/>
                <a:gd name="connsiteY2" fmla="*/ 798671 h 798671"/>
                <a:gd name="connsiteX3" fmla="*/ 0 w 3783663"/>
                <a:gd name="connsiteY3" fmla="*/ 798671 h 798671"/>
                <a:gd name="connsiteX4" fmla="*/ 0 w 3783663"/>
                <a:gd name="connsiteY4" fmla="*/ 0 h 79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3663" h="798671">
                  <a:moveTo>
                    <a:pt x="0" y="0"/>
                  </a:moveTo>
                  <a:lnTo>
                    <a:pt x="3783663" y="0"/>
                  </a:lnTo>
                  <a:lnTo>
                    <a:pt x="3783663" y="798671"/>
                  </a:lnTo>
                  <a:lnTo>
                    <a:pt x="0" y="7986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704385" bIns="0" numCol="1" spcCol="1270" anchor="t" anchorCtr="0">
              <a:noAutofit/>
            </a:bodyPr>
            <a:lstStyle/>
            <a:p>
              <a:pPr marL="0" lvl="0" indent="0" algn="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400" kern="1200" dirty="0"/>
                <a:t>Técnico: </a:t>
              </a:r>
              <a:endParaRPr lang="en-US" sz="34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9324626-87B9-7DAA-54E3-D437103CD234}"/>
                </a:ext>
              </a:extLst>
            </p:cNvPr>
            <p:cNvSpPr/>
            <p:nvPr/>
          </p:nvSpPr>
          <p:spPr>
            <a:xfrm>
              <a:off x="1680985" y="2900403"/>
              <a:ext cx="3978233" cy="3783663"/>
            </a:xfrm>
            <a:custGeom>
              <a:avLst/>
              <a:gdLst>
                <a:gd name="connsiteX0" fmla="*/ 0 w 3978233"/>
                <a:gd name="connsiteY0" fmla="*/ 0 h 3783663"/>
                <a:gd name="connsiteX1" fmla="*/ 3978233 w 3978233"/>
                <a:gd name="connsiteY1" fmla="*/ 0 h 3783663"/>
                <a:gd name="connsiteX2" fmla="*/ 3978233 w 3978233"/>
                <a:gd name="connsiteY2" fmla="*/ 3783663 h 3783663"/>
                <a:gd name="connsiteX3" fmla="*/ 0 w 3978233"/>
                <a:gd name="connsiteY3" fmla="*/ 3783663 h 3783663"/>
                <a:gd name="connsiteX4" fmla="*/ 0 w 3978233"/>
                <a:gd name="connsiteY4" fmla="*/ 0 h 3783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8233" h="3783663">
                  <a:moveTo>
                    <a:pt x="0" y="0"/>
                  </a:moveTo>
                  <a:lnTo>
                    <a:pt x="3978233" y="0"/>
                  </a:lnTo>
                  <a:lnTo>
                    <a:pt x="3978233" y="3783663"/>
                  </a:lnTo>
                  <a:lnTo>
                    <a:pt x="0" y="37836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704384" rIns="92456" bIns="92456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b="1" u="sng" kern="1200" dirty="0"/>
                <a:t>Charlas bimestrales (4):</a:t>
              </a:r>
              <a:r>
                <a:rPr lang="es-ES" sz="1400" kern="1200" dirty="0"/>
                <a:t> Alternativas:</a:t>
              </a:r>
              <a:endParaRPr lang="en-US" sz="1400" kern="1200" dirty="0"/>
            </a:p>
            <a:p>
              <a:pPr marL="571500" lvl="3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kern="1200" dirty="0"/>
                <a:t>tópico novedoso para conocimiento</a:t>
              </a:r>
              <a:endParaRPr lang="en-US" sz="1400" kern="1200" dirty="0"/>
            </a:p>
            <a:p>
              <a:pPr marL="571500" lvl="3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kern="1200" dirty="0"/>
                <a:t>cómo enseñar un tema</a:t>
              </a: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b="1" u="sng" kern="1200" dirty="0"/>
                <a:t>Publicaciones:</a:t>
              </a:r>
              <a:r>
                <a:rPr lang="es-ES" sz="1400" kern="1200" dirty="0"/>
                <a:t> boletines propios, revista </a:t>
              </a:r>
              <a:r>
                <a:rPr lang="es-ES" sz="1400" kern="1200" dirty="0" err="1"/>
                <a:t>Audit.Ar</a:t>
              </a:r>
              <a:r>
                <a:rPr lang="es-ES" sz="1400" kern="1200" dirty="0"/>
                <a:t>, Libro IADA</a:t>
              </a: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b="1" u="sng" kern="1200" dirty="0"/>
                <a:t>Ser una voz en proyectos</a:t>
              </a:r>
              <a:r>
                <a:rPr lang="es-ES" sz="1400" kern="1200" dirty="0"/>
                <a:t> nacionales e internacionales en consulta, relacionados con aseguramiento</a:t>
              </a: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b="1" u="sng" kern="1200" dirty="0"/>
                <a:t>Producción de material de clase:</a:t>
              </a:r>
              <a:r>
                <a:rPr lang="es-ES" sz="1400" kern="1200" dirty="0"/>
                <a:t> PPT, videos, actividades tipo trivia, etc. </a:t>
              </a:r>
              <a:endParaRPr lang="en-US" sz="1400" kern="1200" dirty="0"/>
            </a:p>
            <a:p>
              <a:pPr marL="571500" lvl="3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kern="1200" dirty="0"/>
                <a:t>Teóricos: producto de las charlas técnicas</a:t>
              </a:r>
              <a:endParaRPr lang="en-US" sz="1400" kern="1200" dirty="0"/>
            </a:p>
            <a:p>
              <a:pPr marL="571500" lvl="3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kern="1200" dirty="0"/>
                <a:t>Prácticos: </a:t>
              </a:r>
              <a:r>
                <a:rPr lang="es-ES" sz="1400" kern="1200" dirty="0" err="1"/>
                <a:t>Iada</a:t>
              </a:r>
              <a:r>
                <a:rPr lang="es-ES" sz="1400" kern="1200" dirty="0"/>
                <a:t> Juniors:</a:t>
              </a: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b="1" u="sng" kern="1200" dirty="0"/>
                <a:t>Clases compartidas </a:t>
              </a:r>
              <a:r>
                <a:rPr lang="es-ES" sz="1400" kern="1200" dirty="0"/>
                <a:t>entre universidades</a:t>
              </a:r>
              <a:endParaRPr lang="en-US" sz="1400" kern="1200" dirty="0"/>
            </a:p>
          </p:txBody>
        </p:sp>
        <p:sp>
          <p:nvSpPr>
            <p:cNvPr id="15" name="Rectangle 14" descr="Clipboard with solid fill">
              <a:extLst>
                <a:ext uri="{FF2B5EF4-FFF2-40B4-BE49-F238E27FC236}">
                  <a16:creationId xmlns:a16="http://schemas.microsoft.com/office/drawing/2014/main" id="{B908FB47-FDA1-3711-15A8-7AD96A1E7CAF}"/>
                </a:ext>
              </a:extLst>
            </p:cNvPr>
            <p:cNvSpPr/>
            <p:nvPr/>
          </p:nvSpPr>
          <p:spPr>
            <a:xfrm>
              <a:off x="882313" y="1846156"/>
              <a:ext cx="1597343" cy="1597343"/>
            </a:xfrm>
            <a:prstGeom prst="rect">
              <a:avLst/>
            </a:pr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8C67B43-705A-766B-DEA2-07C6174F6BCF}"/>
                </a:ext>
              </a:extLst>
            </p:cNvPr>
            <p:cNvSpPr/>
            <p:nvPr/>
          </p:nvSpPr>
          <p:spPr>
            <a:xfrm rot="16200000">
              <a:off x="5213784" y="4392899"/>
              <a:ext cx="3783663" cy="798671"/>
            </a:xfrm>
            <a:custGeom>
              <a:avLst/>
              <a:gdLst>
                <a:gd name="connsiteX0" fmla="*/ 0 w 3783663"/>
                <a:gd name="connsiteY0" fmla="*/ 0 h 798671"/>
                <a:gd name="connsiteX1" fmla="*/ 3783663 w 3783663"/>
                <a:gd name="connsiteY1" fmla="*/ 0 h 798671"/>
                <a:gd name="connsiteX2" fmla="*/ 3783663 w 3783663"/>
                <a:gd name="connsiteY2" fmla="*/ 798671 h 798671"/>
                <a:gd name="connsiteX3" fmla="*/ 0 w 3783663"/>
                <a:gd name="connsiteY3" fmla="*/ 798671 h 798671"/>
                <a:gd name="connsiteX4" fmla="*/ 0 w 3783663"/>
                <a:gd name="connsiteY4" fmla="*/ 0 h 79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3663" h="798671">
                  <a:moveTo>
                    <a:pt x="0" y="0"/>
                  </a:moveTo>
                  <a:lnTo>
                    <a:pt x="3783663" y="0"/>
                  </a:lnTo>
                  <a:lnTo>
                    <a:pt x="3783663" y="798671"/>
                  </a:lnTo>
                  <a:lnTo>
                    <a:pt x="0" y="7986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704385" bIns="-1" numCol="1" spcCol="1270" anchor="t" anchorCtr="0">
              <a:noAutofit/>
            </a:bodyPr>
            <a:lstStyle/>
            <a:p>
              <a:pPr marL="0" lvl="0" indent="0" algn="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400" kern="1200" dirty="0"/>
                <a:t>Pedagógico:</a:t>
              </a:r>
              <a:endParaRPr lang="en-US" sz="3400" kern="120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D9A1B5-E44B-7B89-59EA-0CF06844FC22}"/>
                </a:ext>
              </a:extLst>
            </p:cNvPr>
            <p:cNvSpPr/>
            <p:nvPr/>
          </p:nvSpPr>
          <p:spPr>
            <a:xfrm>
              <a:off x="7504952" y="2900403"/>
              <a:ext cx="3978233" cy="3783663"/>
            </a:xfrm>
            <a:custGeom>
              <a:avLst/>
              <a:gdLst>
                <a:gd name="connsiteX0" fmla="*/ 0 w 3978233"/>
                <a:gd name="connsiteY0" fmla="*/ 0 h 3783663"/>
                <a:gd name="connsiteX1" fmla="*/ 3978233 w 3978233"/>
                <a:gd name="connsiteY1" fmla="*/ 0 h 3783663"/>
                <a:gd name="connsiteX2" fmla="*/ 3978233 w 3978233"/>
                <a:gd name="connsiteY2" fmla="*/ 3783663 h 3783663"/>
                <a:gd name="connsiteX3" fmla="*/ 0 w 3978233"/>
                <a:gd name="connsiteY3" fmla="*/ 3783663 h 3783663"/>
                <a:gd name="connsiteX4" fmla="*/ 0 w 3978233"/>
                <a:gd name="connsiteY4" fmla="*/ 0 h 3783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8233" h="3783663">
                  <a:moveTo>
                    <a:pt x="0" y="0"/>
                  </a:moveTo>
                  <a:lnTo>
                    <a:pt x="3978233" y="0"/>
                  </a:lnTo>
                  <a:lnTo>
                    <a:pt x="3978233" y="3783663"/>
                  </a:lnTo>
                  <a:lnTo>
                    <a:pt x="0" y="37836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704384" rIns="92456" bIns="92456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b="1" u="sng" kern="1200" dirty="0"/>
                <a:t>Charlas bimestrales (2):</a:t>
              </a:r>
              <a:endParaRPr lang="en-US" sz="1400" b="1" u="sng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kern="1200" dirty="0"/>
                <a:t>2024:</a:t>
              </a:r>
              <a:endParaRPr lang="en-US" sz="1400" kern="1200" dirty="0"/>
            </a:p>
            <a:p>
              <a:pPr marL="571500" lvl="3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kern="1200" dirty="0"/>
                <a:t>Repensar la clase Magistral</a:t>
              </a:r>
              <a:endParaRPr lang="en-US" sz="1400" kern="1200" dirty="0"/>
            </a:p>
            <a:p>
              <a:pPr marL="571500" lvl="3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kern="1200" dirty="0"/>
                <a:t>Repensar los contenidos de la materia</a:t>
              </a:r>
              <a:endParaRPr lang="en-US" sz="1400" kern="1200" dirty="0"/>
            </a:p>
            <a:p>
              <a:pPr marL="571500" lvl="3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400" kern="1200" dirty="0"/>
                <a:t>Tareas auténticas</a:t>
              </a:r>
              <a:endParaRPr lang="en-US" sz="1400" dirty="0"/>
            </a:p>
            <a:p>
              <a:pPr marL="342900" lvl="2" indent="-2857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Meiryo" panose="020B0604030504040204" pitchFamily="34" charset="-128"/>
                <a:buChar char="•"/>
              </a:pPr>
              <a:r>
                <a:rPr lang="es-ES" sz="1400" kern="1200" dirty="0"/>
                <a:t>2025 abordaremos EVALUACION en dos encuentros</a:t>
              </a:r>
              <a:endParaRPr lang="en-US" sz="1400" kern="1200" dirty="0"/>
            </a:p>
          </p:txBody>
        </p:sp>
        <p:sp>
          <p:nvSpPr>
            <p:cNvPr id="18" name="Rectangle 17" descr="Users with solid fill">
              <a:extLst>
                <a:ext uri="{FF2B5EF4-FFF2-40B4-BE49-F238E27FC236}">
                  <a16:creationId xmlns:a16="http://schemas.microsoft.com/office/drawing/2014/main" id="{80E4222A-1FFC-4690-CBAE-719F00249EB7}"/>
                </a:ext>
              </a:extLst>
            </p:cNvPr>
            <p:cNvSpPr/>
            <p:nvPr/>
          </p:nvSpPr>
          <p:spPr>
            <a:xfrm>
              <a:off x="6706280" y="1846156"/>
              <a:ext cx="1597343" cy="1597343"/>
            </a:xfrm>
            <a:prstGeom prst="rect">
              <a:avLst/>
            </a:pr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010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  <a:r>
              <a:rPr lang="en-US" dirty="0" err="1"/>
              <a:t>tentativa</a:t>
            </a:r>
            <a:r>
              <a:rPr lang="en-US" dirty="0"/>
              <a:t> de </a:t>
            </a:r>
            <a:r>
              <a:rPr lang="en-US" dirty="0" err="1"/>
              <a:t>charlas</a:t>
            </a:r>
            <a:r>
              <a:rPr lang="en-US" dirty="0"/>
              <a:t>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 to infuse energy into your delivery to leave a lasting impression</a:t>
            </a:r>
          </a:p>
          <a:p>
            <a:r>
              <a:rPr lang="en-US" dirty="0"/>
              <a:t>One of the goals of effective communication is to motivate your audience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453CE196-36B9-5361-5120-20DF8B3B5581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3484775029"/>
              </p:ext>
            </p:extLst>
          </p:nvPr>
        </p:nvGraphicFramePr>
        <p:xfrm>
          <a:off x="1132115" y="461963"/>
          <a:ext cx="10646229" cy="41873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49556">
                  <a:extLst>
                    <a:ext uri="{9D8B030D-6E8A-4147-A177-3AD203B41FA5}">
                      <a16:colId xmlns:a16="http://schemas.microsoft.com/office/drawing/2014/main" val="1123561819"/>
                    </a:ext>
                  </a:extLst>
                </a:gridCol>
                <a:gridCol w="2549556">
                  <a:extLst>
                    <a:ext uri="{9D8B030D-6E8A-4147-A177-3AD203B41FA5}">
                      <a16:colId xmlns:a16="http://schemas.microsoft.com/office/drawing/2014/main" val="3488715553"/>
                    </a:ext>
                  </a:extLst>
                </a:gridCol>
                <a:gridCol w="2622866">
                  <a:extLst>
                    <a:ext uri="{9D8B030D-6E8A-4147-A177-3AD203B41FA5}">
                      <a16:colId xmlns:a16="http://schemas.microsoft.com/office/drawing/2014/main" val="1296588374"/>
                    </a:ext>
                  </a:extLst>
                </a:gridCol>
                <a:gridCol w="1474344">
                  <a:extLst>
                    <a:ext uri="{9D8B030D-6E8A-4147-A177-3AD203B41FA5}">
                      <a16:colId xmlns:a16="http://schemas.microsoft.com/office/drawing/2014/main" val="1285016582"/>
                    </a:ext>
                  </a:extLst>
                </a:gridCol>
                <a:gridCol w="1449907">
                  <a:extLst>
                    <a:ext uri="{9D8B030D-6E8A-4147-A177-3AD203B41FA5}">
                      <a16:colId xmlns:a16="http://schemas.microsoft.com/office/drawing/2014/main" val="4218447726"/>
                    </a:ext>
                  </a:extLst>
                </a:gridCol>
              </a:tblGrid>
              <a:tr h="329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TÍTULO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DISERTANTE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HORA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42107652"/>
                  </a:ext>
                </a:extLst>
              </a:tr>
              <a:tr h="329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reunion de socios informativa - propuestas - debate agenda 2025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socios IADA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18/3/2025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a 19:30 hs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44656571"/>
                  </a:ext>
                </a:extLst>
              </a:tr>
              <a:tr h="329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Actualizacion en PLAFT (CHARLA TÉCNICA)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Jorge Santesteban Hunter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24/4/2025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a 18:30 hs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2209597"/>
                  </a:ext>
                </a:extLst>
              </a:tr>
              <a:tr h="329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CHARLA TÉCNICA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4120496"/>
                  </a:ext>
                </a:extLst>
              </a:tr>
              <a:tr h="329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CHARLA TÉCNICA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7165052"/>
                  </a:ext>
                </a:extLst>
              </a:tr>
              <a:tr h="329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RECESO INVERNAL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60338249"/>
                  </a:ext>
                </a:extLst>
              </a:tr>
              <a:tr h="5493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Enfoques de evaluación, revisión de prácticas frecuentes; los instrumentos de evaluación, el uso de rúbricas: parte 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 Fernanda Barranquero (FCE - UNLP)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definir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definir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7143556"/>
                  </a:ext>
                </a:extLst>
              </a:tr>
              <a:tr h="5493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ENCUENTRO PRESENCIAL NEUQUEN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28625713"/>
                  </a:ext>
                </a:extLst>
              </a:tr>
              <a:tr h="5493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CHARLA TÉCNICA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0048660"/>
                  </a:ext>
                </a:extLst>
              </a:tr>
              <a:tr h="5493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Enfoques de evaluación, revisión de prácticas frecuentes; los instrumentos de evaluación, el uso de rúbricas: parte 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 Fernanda Barranquero (FCE - UNLP)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definir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5855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01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D74FEA-4A7E-0812-D808-7C15A90EB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235" y="758246"/>
            <a:ext cx="4658480" cy="538631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F5D268-362C-4436-DE55-376E436A0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18" y="1072110"/>
            <a:ext cx="3611029" cy="1862345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2- Encuentro </a:t>
            </a:r>
            <a:r>
              <a:rPr lang="en-US" sz="3600" dirty="0" err="1"/>
              <a:t>anual</a:t>
            </a:r>
            <a:r>
              <a:rPr lang="en-US" sz="3600" dirty="0"/>
              <a:t> 2025: 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060C0F7-61A6-4E64-A77E-AFBD81127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84060" y="0"/>
            <a:ext cx="7507940" cy="7652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6058D-39EF-49A7-E49B-9452F49DD45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7874" y="2934455"/>
            <a:ext cx="3616073" cy="2840139"/>
          </a:xfrm>
        </p:spPr>
        <p:txBody>
          <a:bodyPr vert="horz" lIns="109728" tIns="109728" rIns="109728" bIns="91440" rtlCol="0" anchor="t">
            <a:normAutofit fontScale="85000" lnSpcReduction="10000"/>
          </a:bodyPr>
          <a:lstStyle/>
          <a:p>
            <a:pPr>
              <a:lnSpc>
                <a:spcPct val="130000"/>
              </a:lnSpc>
            </a:pPr>
            <a:r>
              <a:rPr lang="en-US" sz="1100" dirty="0" err="1"/>
              <a:t>Proponemos</a:t>
            </a:r>
            <a:r>
              <a:rPr lang="en-US" sz="1100" dirty="0"/>
              <a:t> la </a:t>
            </a:r>
            <a:r>
              <a:rPr lang="en-US" sz="1100" dirty="0" err="1"/>
              <a:t>siguiente</a:t>
            </a:r>
            <a:r>
              <a:rPr lang="en-US" sz="1100" dirty="0"/>
              <a:t> </a:t>
            </a:r>
            <a:r>
              <a:rPr lang="en-US" sz="1100" dirty="0" err="1"/>
              <a:t>dinámica</a:t>
            </a:r>
            <a:r>
              <a:rPr lang="en-US" sz="1100" dirty="0"/>
              <a:t> para </a:t>
            </a:r>
            <a:r>
              <a:rPr lang="en-US" sz="1100" dirty="0" err="1"/>
              <a:t>el</a:t>
            </a:r>
            <a:r>
              <a:rPr lang="en-US" sz="1100" dirty="0"/>
              <a:t> </a:t>
            </a:r>
            <a:r>
              <a:rPr lang="en-US" sz="1100" dirty="0" err="1"/>
              <a:t>encuentro</a:t>
            </a:r>
            <a:r>
              <a:rPr lang="en-US" sz="1100" dirty="0"/>
              <a:t> </a:t>
            </a:r>
            <a:r>
              <a:rPr lang="en-US" sz="1100" dirty="0" err="1"/>
              <a:t>anual</a:t>
            </a:r>
            <a:r>
              <a:rPr lang="en-US" sz="1100" dirty="0"/>
              <a:t>, a </a:t>
            </a:r>
            <a:r>
              <a:rPr lang="en-US" sz="1100" dirty="0" err="1"/>
              <a:t>desarrollarse</a:t>
            </a:r>
            <a:r>
              <a:rPr lang="en-US" sz="1100" dirty="0"/>
              <a:t> entre Agosto y </a:t>
            </a:r>
            <a:r>
              <a:rPr lang="en-US" sz="1100" dirty="0" err="1"/>
              <a:t>octubre</a:t>
            </a:r>
            <a:r>
              <a:rPr lang="en-US" sz="1100" dirty="0"/>
              <a:t> de 2025 </a:t>
            </a:r>
            <a:r>
              <a:rPr lang="en-US" sz="1100" dirty="0" err="1"/>
              <a:t>en</a:t>
            </a:r>
            <a:r>
              <a:rPr lang="en-US" sz="1100" dirty="0"/>
              <a:t> Neuquén (</a:t>
            </a:r>
            <a:r>
              <a:rPr lang="en-US" sz="1100" dirty="0" err="1"/>
              <a:t>considerando</a:t>
            </a:r>
            <a:r>
              <a:rPr lang="en-US" sz="1100" dirty="0"/>
              <a:t> que a </a:t>
            </a:r>
            <a:r>
              <a:rPr lang="en-US" sz="1100" dirty="0" err="1"/>
              <a:t>principios</a:t>
            </a:r>
            <a:r>
              <a:rPr lang="en-US" sz="1100" dirty="0"/>
              <a:t> de </a:t>
            </a:r>
            <a:r>
              <a:rPr lang="en-US" sz="1100" dirty="0" err="1"/>
              <a:t>septiembre</a:t>
            </a:r>
            <a:r>
              <a:rPr lang="en-US" sz="1100" dirty="0"/>
              <a:t> de 2025 es </a:t>
            </a:r>
            <a:r>
              <a:rPr lang="en-US" sz="1100" dirty="0" err="1"/>
              <a:t>el</a:t>
            </a:r>
            <a:r>
              <a:rPr lang="en-US" sz="1100" dirty="0"/>
              <a:t> </a:t>
            </a:r>
            <a:r>
              <a:rPr lang="en-US" sz="1100" dirty="0" err="1"/>
              <a:t>congreso</a:t>
            </a:r>
            <a:r>
              <a:rPr lang="en-US" sz="1100" dirty="0"/>
              <a:t> </a:t>
            </a:r>
            <a:r>
              <a:rPr lang="en-US" sz="1100" dirty="0" err="1"/>
              <a:t>nacional</a:t>
            </a:r>
            <a:r>
              <a:rPr lang="en-US" sz="1100" dirty="0"/>
              <a:t> de FACPCE):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1- Primera Jornada: Apertura y media jornada de </a:t>
            </a:r>
            <a:r>
              <a:rPr lang="en-US" sz="1100" dirty="0" err="1"/>
              <a:t>charlas</a:t>
            </a:r>
            <a:endParaRPr lang="en-US" sz="1100" dirty="0"/>
          </a:p>
          <a:p>
            <a:pPr>
              <a:lnSpc>
                <a:spcPct val="130000"/>
              </a:lnSpc>
            </a:pPr>
            <a:r>
              <a:rPr lang="en-US" sz="1100" dirty="0"/>
              <a:t>2- Segunda Jornada (</a:t>
            </a:r>
            <a:r>
              <a:rPr lang="en-US" sz="1100" dirty="0" err="1"/>
              <a:t>completa</a:t>
            </a:r>
            <a:r>
              <a:rPr lang="en-US" sz="1100" dirty="0"/>
              <a:t>):  </a:t>
            </a:r>
            <a:r>
              <a:rPr lang="en-US" sz="1100" dirty="0" err="1"/>
              <a:t>charlas</a:t>
            </a:r>
            <a:r>
              <a:rPr lang="en-US" sz="1100" dirty="0"/>
              <a:t> </a:t>
            </a:r>
            <a:r>
              <a:rPr lang="en-US" sz="1100" dirty="0" err="1"/>
              <a:t>técnicas</a:t>
            </a:r>
            <a:r>
              <a:rPr lang="en-US" sz="1100" dirty="0"/>
              <a:t> y de </a:t>
            </a:r>
            <a:r>
              <a:rPr lang="en-US" sz="1100" dirty="0" err="1"/>
              <a:t>interés</a:t>
            </a:r>
            <a:endParaRPr lang="en-US" sz="1100" dirty="0"/>
          </a:p>
          <a:p>
            <a:pPr>
              <a:lnSpc>
                <a:spcPct val="130000"/>
              </a:lnSpc>
            </a:pPr>
            <a:r>
              <a:rPr lang="en-US" sz="1100" dirty="0"/>
              <a:t>3- Tercera jornada: Visita a </a:t>
            </a:r>
            <a:r>
              <a:rPr lang="en-US" sz="1100" dirty="0" err="1"/>
              <a:t>reserva</a:t>
            </a:r>
            <a:r>
              <a:rPr lang="en-US" sz="1100" dirty="0"/>
              <a:t> “Vaca </a:t>
            </a:r>
            <a:r>
              <a:rPr lang="en-US" sz="1100" dirty="0" err="1"/>
              <a:t>Muerta</a:t>
            </a:r>
            <a:r>
              <a:rPr lang="en-US" sz="1100" dirty="0"/>
              <a:t>”, agenda a </a:t>
            </a:r>
            <a:r>
              <a:rPr lang="en-US" sz="1100" dirty="0" err="1"/>
              <a:t>definir</a:t>
            </a:r>
            <a:r>
              <a:rPr lang="en-US" sz="1100" dirty="0"/>
              <a:t>. Cena despedida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6DB6C23-3436-37B6-1410-43B8606405A5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3"/>
          <a:srcRect l="16573" r="5744" b="-1"/>
          <a:stretch/>
        </p:blipFill>
        <p:spPr>
          <a:xfrm>
            <a:off x="5500186" y="1295962"/>
            <a:ext cx="5891525" cy="4266076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6" y="6144564"/>
            <a:ext cx="4656246" cy="7134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15122" y="6167615"/>
            <a:ext cx="747382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624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71343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7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ED93057-B056-4D1D-B0DA-F1619DAAF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FA58C5-9177-36C4-B4B5-D0D4F488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103" y="1057522"/>
            <a:ext cx="4741843" cy="2173433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3700" b="0" cap="all" dirty="0">
                <a:solidFill>
                  <a:schemeClr val="bg1"/>
                </a:solidFill>
              </a:rPr>
              <a:t>3- ACCIONES a </a:t>
            </a:r>
            <a:r>
              <a:rPr lang="en-US" sz="3700" b="0" cap="all" dirty="0" err="1">
                <a:solidFill>
                  <a:schemeClr val="bg1"/>
                </a:solidFill>
              </a:rPr>
              <a:t>beneficio</a:t>
            </a:r>
            <a:r>
              <a:rPr lang="en-US" sz="3700" b="0" cap="all" dirty="0">
                <a:solidFill>
                  <a:schemeClr val="bg1"/>
                </a:solidFill>
              </a:rPr>
              <a:t> Bahía Blanca: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E4680C-3A1D-AEA0-80C8-E59EA68072B1}"/>
              </a:ext>
            </a:extLst>
          </p:cNvPr>
          <p:cNvSpPr txBox="1"/>
          <p:nvPr/>
        </p:nvSpPr>
        <p:spPr>
          <a:xfrm>
            <a:off x="1635104" y="3751119"/>
            <a:ext cx="4797502" cy="2281192"/>
          </a:xfrm>
          <a:prstGeom prst="rect">
            <a:avLst/>
          </a:prstGeom>
        </p:spPr>
        <p:txBody>
          <a:bodyPr vert="horz" lIns="109728" tIns="109728" rIns="109728" bIns="91440" rtlCol="0" anchor="t">
            <a:normAutofit fontScale="47500" lnSpcReduction="20000"/>
          </a:bodyPr>
          <a:lstStyle/>
          <a:p>
            <a:pPr>
              <a:lnSpc>
                <a:spcPct val="150000"/>
              </a:lnSpc>
              <a:spcBef>
                <a:spcPts val="930"/>
              </a:spcBef>
            </a:pP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1- Tres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valores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contribución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voluntaria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socios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del IADA, con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giros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peródicos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la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fundacion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la UNS. La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cuota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anual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congela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hasta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30-6-25 para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facilitar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las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mayores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donaciones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posibles</a:t>
            </a:r>
            <a:r>
              <a:rPr lang="en-US" sz="2400" spc="15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en-US" sz="2400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930"/>
              </a:spcBef>
            </a:pP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2-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Donación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libros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relacionados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la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materia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función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las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necesidades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relevar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la UNS)</a:t>
            </a:r>
          </a:p>
          <a:p>
            <a:pPr>
              <a:lnSpc>
                <a:spcPct val="150000"/>
              </a:lnSpc>
              <a:spcBef>
                <a:spcPts val="930"/>
              </a:spcBef>
            </a:pP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3-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Eventuales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charlas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beneficio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UNS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5B41592-BC5E-4AE2-8CA7-91C73FD8F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B574A3D-9991-4D4A-91DF-0D0DE47D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5A56255-4961-41E1-887B-7319F23C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7CAD65F-AAC9-4CC9-B5F5-E963F24F4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9936" y="-1"/>
            <a:ext cx="5332064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Badge Heart with solid fill">
            <a:extLst>
              <a:ext uri="{FF2B5EF4-FFF2-40B4-BE49-F238E27FC236}">
                <a16:creationId xmlns:a16="http://schemas.microsoft.com/office/drawing/2014/main" id="{088949E5-161F-A010-C5B7-E507647C3A08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4569" y="1215596"/>
            <a:ext cx="4362798" cy="436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986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Otros temas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164771" y="304800"/>
            <a:ext cx="7576458" cy="531796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u="sng" dirty="0" err="1"/>
              <a:t>Contenido</a:t>
            </a:r>
            <a:r>
              <a:rPr lang="en-US" sz="2000" b="1" u="sng" dirty="0"/>
              <a:t> de la </a:t>
            </a:r>
            <a:r>
              <a:rPr lang="en-US" sz="2000" b="1" u="sng" dirty="0" err="1"/>
              <a:t>materia</a:t>
            </a:r>
            <a:r>
              <a:rPr lang="en-US" sz="2000" b="1" u="sng" dirty="0"/>
              <a:t>: </a:t>
            </a:r>
            <a:r>
              <a:rPr lang="en-US" sz="2000" dirty="0"/>
              <a:t>se </a:t>
            </a:r>
            <a:r>
              <a:rPr lang="en-US" sz="2000" dirty="0" err="1"/>
              <a:t>pondrá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 </a:t>
            </a:r>
            <a:r>
              <a:rPr lang="en-US" sz="2000" dirty="0" err="1"/>
              <a:t>página</a:t>
            </a:r>
            <a:r>
              <a:rPr lang="en-US" sz="2000" dirty="0"/>
              <a:t> del IADA la </a:t>
            </a:r>
            <a:r>
              <a:rPr lang="en-US" sz="2000" dirty="0" err="1"/>
              <a:t>última</a:t>
            </a:r>
            <a:r>
              <a:rPr lang="en-US" sz="2000" dirty="0"/>
              <a:t> </a:t>
            </a:r>
            <a:r>
              <a:rPr lang="en-US" sz="2000" dirty="0" err="1"/>
              <a:t>versión</a:t>
            </a:r>
            <a:r>
              <a:rPr lang="en-US" sz="2000" dirty="0"/>
              <a:t> del </a:t>
            </a:r>
            <a:r>
              <a:rPr lang="en-US" sz="2000" dirty="0" err="1"/>
              <a:t>programa</a:t>
            </a:r>
            <a:r>
              <a:rPr lang="en-US" sz="2000" dirty="0"/>
              <a:t> </a:t>
            </a:r>
            <a:r>
              <a:rPr lang="en-US" sz="2000" dirty="0" err="1"/>
              <a:t>consensuado</a:t>
            </a:r>
            <a:r>
              <a:rPr lang="en-US" sz="2000" dirty="0"/>
              <a:t> </a:t>
            </a:r>
            <a:r>
              <a:rPr lang="en-US" sz="2000" dirty="0" err="1"/>
              <a:t>por</a:t>
            </a:r>
            <a:r>
              <a:rPr lang="en-US" sz="2000" dirty="0"/>
              <a:t> la Comisión para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utilización</a:t>
            </a:r>
            <a:r>
              <a:rPr lang="en-US" sz="2000" dirty="0"/>
              <a:t> de </a:t>
            </a:r>
            <a:r>
              <a:rPr lang="en-US" sz="2000" dirty="0" err="1"/>
              <a:t>todas</a:t>
            </a:r>
            <a:r>
              <a:rPr lang="en-US" sz="2000" dirty="0"/>
              <a:t> las </a:t>
            </a:r>
            <a:r>
              <a:rPr lang="en-US" sz="2000" dirty="0" err="1"/>
              <a:t>cátedras</a:t>
            </a:r>
            <a:r>
              <a:rPr lang="en-US" sz="2000" dirty="0"/>
              <a:t> que lo </a:t>
            </a:r>
            <a:r>
              <a:rPr lang="en-US" sz="2000" dirty="0" err="1"/>
              <a:t>deseen</a:t>
            </a:r>
            <a:r>
              <a:rPr lang="en-US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err="1"/>
              <a:t>Contenido</a:t>
            </a:r>
            <a:r>
              <a:rPr lang="en-US" sz="2000" dirty="0"/>
              <a:t> de la Carrera: Se </a:t>
            </a:r>
            <a:r>
              <a:rPr lang="en-US" sz="2000" dirty="0" err="1"/>
              <a:t>contactará</a:t>
            </a:r>
            <a:r>
              <a:rPr lang="en-US" sz="2000" dirty="0"/>
              <a:t> a la </a:t>
            </a:r>
            <a:r>
              <a:rPr lang="en-US" sz="2000" dirty="0" err="1"/>
              <a:t>presidenta</a:t>
            </a:r>
            <a:r>
              <a:rPr lang="en-US" sz="2000" dirty="0"/>
              <a:t> del CODECE para </a:t>
            </a:r>
            <a:r>
              <a:rPr lang="en-US" sz="2000" dirty="0" err="1"/>
              <a:t>acercar</a:t>
            </a:r>
            <a:r>
              <a:rPr lang="en-US" sz="2000" dirty="0"/>
              <a:t> al debate lo que IADA </a:t>
            </a:r>
            <a:r>
              <a:rPr lang="en-US" sz="2000" dirty="0" err="1"/>
              <a:t>considera</a:t>
            </a:r>
            <a:r>
              <a:rPr lang="en-US" sz="2000" dirty="0"/>
              <a:t> </a:t>
            </a:r>
            <a:r>
              <a:rPr lang="en-US" sz="2000" dirty="0" err="1"/>
              <a:t>los</a:t>
            </a:r>
            <a:r>
              <a:rPr lang="en-US" sz="2000" dirty="0"/>
              <a:t> </a:t>
            </a:r>
            <a:r>
              <a:rPr lang="en-US" sz="2000" dirty="0" err="1"/>
              <a:t>contenidos</a:t>
            </a:r>
            <a:r>
              <a:rPr lang="en-US" sz="2000" dirty="0"/>
              <a:t> </a:t>
            </a:r>
            <a:r>
              <a:rPr lang="en-US" sz="2000" dirty="0" err="1"/>
              <a:t>minimos</a:t>
            </a:r>
            <a:r>
              <a:rPr lang="en-US" sz="2000" dirty="0"/>
              <a:t> de la </a:t>
            </a:r>
            <a:r>
              <a:rPr lang="en-US" sz="2000" dirty="0" err="1"/>
              <a:t>materia</a:t>
            </a:r>
            <a:r>
              <a:rPr lang="en-US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/>
              <a:t>Imagen del CP: Se continua con </a:t>
            </a:r>
            <a:r>
              <a:rPr lang="en-US" sz="2000" dirty="0" err="1"/>
              <a:t>análisis</a:t>
            </a:r>
            <a:r>
              <a:rPr lang="en-US" sz="2000" dirty="0"/>
              <a:t> del </a:t>
            </a:r>
            <a:r>
              <a:rPr lang="en-US" sz="2000" dirty="0" err="1"/>
              <a:t>perfil</a:t>
            </a:r>
            <a:r>
              <a:rPr lang="en-US" sz="2000" dirty="0"/>
              <a:t> del CP</a:t>
            </a:r>
          </a:p>
        </p:txBody>
      </p:sp>
      <p:pic>
        <p:nvPicPr>
          <p:cNvPr id="6" name="Content Placeholder 5" descr="Graduation cap with solid fill">
            <a:extLst>
              <a:ext uri="{FF2B5EF4-FFF2-40B4-BE49-F238E27FC236}">
                <a16:creationId xmlns:a16="http://schemas.microsoft.com/office/drawing/2014/main" id="{8A44F53E-EA4F-C971-622D-903CBA94FBED}"/>
              </a:ext>
            </a:extLst>
          </p:cNvPr>
          <p:cNvPicPr>
            <a:picLocks noGrp="1" noChangeAspect="1"/>
          </p:cNvPicPr>
          <p:nvPr>
            <p:ph sz="quarter" idx="19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86031" y="1904206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123070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4BAC-66A1-DF72-6846-8567EFE3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Gracias!!!</a:t>
            </a:r>
            <a:endParaRPr lang="en-US" dirty="0"/>
          </a:p>
        </p:txBody>
      </p:sp>
      <p:pic>
        <p:nvPicPr>
          <p:cNvPr id="9" name="Content Placeholder 8" descr="A group of people posing for a photo&#10;&#10;AI-generated content may be incorrect.">
            <a:extLst>
              <a:ext uri="{FF2B5EF4-FFF2-40B4-BE49-F238E27FC236}">
                <a16:creationId xmlns:a16="http://schemas.microsoft.com/office/drawing/2014/main" id="{65E4DCE4-CA3A-E460-5F7C-87321574A5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2516" y="2040214"/>
            <a:ext cx="7273104" cy="3301220"/>
          </a:xfrm>
        </p:spPr>
      </p:pic>
    </p:spTree>
    <p:extLst>
      <p:ext uri="{BB962C8B-B14F-4D97-AF65-F5344CB8AC3E}">
        <p14:creationId xmlns:p14="http://schemas.microsoft.com/office/powerpoint/2010/main" val="431802672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112</TotalTime>
  <Words>543</Words>
  <Application>Microsoft Office PowerPoint</Application>
  <PresentationFormat>Widescreen</PresentationFormat>
  <Paragraphs>95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Meiryo</vt:lpstr>
      <vt:lpstr>Calibri</vt:lpstr>
      <vt:lpstr>Corbel</vt:lpstr>
      <vt:lpstr>Wingdings</vt:lpstr>
      <vt:lpstr>ShojiVTI</vt:lpstr>
      <vt:lpstr>I.A.D.A. – Agenda 2025</vt:lpstr>
      <vt:lpstr>1- Actividades anuales IADA 2025:  </vt:lpstr>
      <vt:lpstr>Agenda tentativa de charlas 2025</vt:lpstr>
      <vt:lpstr>2- Encuentro anual 2025:  </vt:lpstr>
      <vt:lpstr>3- ACCIONES a beneficio Bahía Blanca:</vt:lpstr>
      <vt:lpstr>Otros temas</vt:lpstr>
      <vt:lpstr>Gracias!!!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María  Migoya</dc:creator>
  <cp:lastModifiedBy>María  Migoya</cp:lastModifiedBy>
  <cp:revision>5</cp:revision>
  <dcterms:created xsi:type="dcterms:W3CDTF">2025-03-13T23:50:26Z</dcterms:created>
  <dcterms:modified xsi:type="dcterms:W3CDTF">2025-03-19T18:59:11Z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